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4.png"/><Relationship Id="rId4" Type="http://schemas.openxmlformats.org/officeDocument/2006/relationships/image" Target="../media/image5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Baseband Pulse Transmission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Raised Cosine Spectrum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8534400" cy="4953000"/>
          </a:xfrm>
        </p:spPr>
        <p:txBody>
          <a:bodyPr/>
          <a:lstStyle/>
          <a:p>
            <a:r>
              <a:rPr lang="en-IN" dirty="0" smtClean="0"/>
              <a:t>The raised cosine spectrum that follows above equation is given by</a:t>
            </a:r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The roll-off factor </a:t>
            </a:r>
            <a:r>
              <a:rPr lang="el-GR" dirty="0" smtClean="0"/>
              <a:t>α</a:t>
            </a:r>
            <a:r>
              <a:rPr lang="en-IN" dirty="0" smtClean="0"/>
              <a:t> is given by</a:t>
            </a:r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38200"/>
            <a:ext cx="89249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2895600"/>
            <a:ext cx="861060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0" y="5791200"/>
            <a:ext cx="2047875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Raised Cosine Spectrum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382000" cy="5638800"/>
          </a:xfrm>
        </p:spPr>
        <p:txBody>
          <a:bodyPr/>
          <a:lstStyle/>
          <a:p>
            <a:r>
              <a:rPr lang="en-IN" dirty="0" smtClean="0"/>
              <a:t>The frequency response p(f) is normalized by multiplying with 2W.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 l="8859" t="3982"/>
          <a:stretch>
            <a:fillRect/>
          </a:stretch>
        </p:blipFill>
        <p:spPr bwMode="auto">
          <a:xfrm>
            <a:off x="2971800" y="1676400"/>
            <a:ext cx="5867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3657600"/>
            <a:ext cx="73152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/>
          <a:srcRect t="18182"/>
          <a:stretch>
            <a:fillRect/>
          </a:stretch>
        </p:blipFill>
        <p:spPr bwMode="auto">
          <a:xfrm>
            <a:off x="4267201" y="3810000"/>
            <a:ext cx="48768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Matched Filter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458200" cy="4983163"/>
          </a:xfrm>
        </p:spPr>
        <p:txBody>
          <a:bodyPr/>
          <a:lstStyle/>
          <a:p>
            <a:r>
              <a:rPr lang="en-IN" dirty="0" smtClean="0"/>
              <a:t>For the receiver shown below.</a:t>
            </a:r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Peak pulse signal to noise ratio</a:t>
            </a:r>
          </a:p>
          <a:p>
            <a:r>
              <a:rPr lang="en-IN" dirty="0" smtClean="0"/>
              <a:t>Measure h(t) to get maximum </a:t>
            </a:r>
            <a:r>
              <a:rPr lang="el-GR" dirty="0" smtClean="0"/>
              <a:t>η</a:t>
            </a:r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 t="10984"/>
          <a:stretch>
            <a:fillRect/>
          </a:stretch>
        </p:blipFill>
        <p:spPr bwMode="auto">
          <a:xfrm>
            <a:off x="914400" y="1447800"/>
            <a:ext cx="7410450" cy="185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0" y="3276600"/>
            <a:ext cx="54578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57400" y="3810000"/>
            <a:ext cx="28765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67400" y="4191000"/>
            <a:ext cx="22193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905000" y="5486400"/>
            <a:ext cx="5524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Matched Filter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r>
              <a:rPr lang="en-IN" dirty="0" smtClean="0"/>
              <a:t>Filter output is sampled at t=T, then</a:t>
            </a:r>
          </a:p>
          <a:p>
            <a:endParaRPr lang="en-IN" dirty="0" smtClean="0"/>
          </a:p>
          <a:p>
            <a:r>
              <a:rPr lang="en-IN" dirty="0" smtClean="0"/>
              <a:t>Power spectral density of output noise can be computed as </a:t>
            </a:r>
            <a:endParaRPr lang="en-US" dirty="0" smtClean="0"/>
          </a:p>
          <a:p>
            <a:r>
              <a:rPr lang="en-IN" dirty="0" smtClean="0"/>
              <a:t>The average power of noise n(t) is given by</a:t>
            </a:r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Thus </a:t>
            </a:r>
            <a:r>
              <a:rPr lang="el-GR" dirty="0" smtClean="0"/>
              <a:t>η</a:t>
            </a:r>
            <a:r>
              <a:rPr lang="en-IN" dirty="0" smtClean="0"/>
              <a:t> becomes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t="13115"/>
          <a:stretch>
            <a:fillRect/>
          </a:stretch>
        </p:blipFill>
        <p:spPr bwMode="auto">
          <a:xfrm>
            <a:off x="1295400" y="1143000"/>
            <a:ext cx="5791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 b="21681"/>
          <a:stretch>
            <a:fillRect/>
          </a:stretch>
        </p:blipFill>
        <p:spPr bwMode="auto">
          <a:xfrm>
            <a:off x="3067050" y="2890838"/>
            <a:ext cx="3009900" cy="84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/>
          <a:srcRect b="5155"/>
          <a:stretch>
            <a:fillRect/>
          </a:stretch>
        </p:blipFill>
        <p:spPr bwMode="auto">
          <a:xfrm>
            <a:off x="2590800" y="3810000"/>
            <a:ext cx="3733799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62400" y="5257800"/>
            <a:ext cx="4953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Matched Filter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287963"/>
          </a:xfrm>
        </p:spPr>
        <p:txBody>
          <a:bodyPr/>
          <a:lstStyle/>
          <a:p>
            <a:r>
              <a:rPr lang="en-IN" dirty="0" smtClean="0"/>
              <a:t>According to Schwarz inequality, for two complex functions satisfying following conditions.</a:t>
            </a:r>
          </a:p>
          <a:p>
            <a:endParaRPr lang="en-IN" dirty="0" smtClean="0"/>
          </a:p>
          <a:p>
            <a:r>
              <a:rPr lang="en-IN" dirty="0" smtClean="0"/>
              <a:t>Then </a:t>
            </a:r>
          </a:p>
          <a:p>
            <a:endParaRPr lang="en-IN" dirty="0" smtClean="0"/>
          </a:p>
          <a:p>
            <a:r>
              <a:rPr lang="en-IN" dirty="0" smtClean="0"/>
              <a:t>It holds if and only if </a:t>
            </a:r>
          </a:p>
          <a:p>
            <a:r>
              <a:rPr lang="en-IN" dirty="0" smtClean="0"/>
              <a:t>Now apply </a:t>
            </a:r>
            <a:r>
              <a:rPr lang="en-IN" dirty="0" err="1" smtClean="0"/>
              <a:t>schwarz</a:t>
            </a:r>
            <a:r>
              <a:rPr lang="en-IN" dirty="0" smtClean="0"/>
              <a:t> inequality in our case. Let</a:t>
            </a:r>
          </a:p>
          <a:p>
            <a:endParaRPr lang="en-IN" dirty="0" smtClean="0"/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 b="13636"/>
          <a:stretch>
            <a:fillRect/>
          </a:stretch>
        </p:blipFill>
        <p:spPr bwMode="auto">
          <a:xfrm>
            <a:off x="1066800" y="1752600"/>
            <a:ext cx="337185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 b="18317"/>
          <a:stretch>
            <a:fillRect/>
          </a:stretch>
        </p:blipFill>
        <p:spPr bwMode="auto">
          <a:xfrm>
            <a:off x="4876800" y="1752600"/>
            <a:ext cx="3333750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0988" y="3009900"/>
            <a:ext cx="85820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67200" y="3886200"/>
            <a:ext cx="24765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6"/>
          <a:srcRect b="14894"/>
          <a:stretch>
            <a:fillRect/>
          </a:stretch>
        </p:blipFill>
        <p:spPr bwMode="auto">
          <a:xfrm>
            <a:off x="1524000" y="4876800"/>
            <a:ext cx="60769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7"/>
          <a:srcRect l="3857"/>
          <a:stretch>
            <a:fillRect/>
          </a:stretch>
        </p:blipFill>
        <p:spPr bwMode="auto">
          <a:xfrm>
            <a:off x="1" y="5562600"/>
            <a:ext cx="91440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792162"/>
          </a:xfrm>
        </p:spPr>
        <p:txBody>
          <a:bodyPr/>
          <a:lstStyle/>
          <a:p>
            <a:r>
              <a:rPr lang="en-IN" dirty="0" smtClean="0"/>
              <a:t>Matched Filter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05000"/>
            <a:ext cx="8686800" cy="4221163"/>
          </a:xfrm>
        </p:spPr>
        <p:txBody>
          <a:bodyPr/>
          <a:lstStyle/>
          <a:p>
            <a:r>
              <a:rPr lang="en-IN" dirty="0" smtClean="0"/>
              <a:t>It shows peak pulse signal to noise ratio does not depend upon H(f),but on signal energy and noise power spectral density.</a:t>
            </a:r>
          </a:p>
          <a:p>
            <a:r>
              <a:rPr lang="en-IN" dirty="0" smtClean="0"/>
              <a:t>Thus,                                             and</a:t>
            </a:r>
          </a:p>
          <a:p>
            <a:endParaRPr lang="en-IN" dirty="0" smtClean="0"/>
          </a:p>
          <a:p>
            <a:r>
              <a:rPr lang="en-IN" dirty="0" smtClean="0"/>
              <a:t>To obtain impulse response, take IFT of above equation.</a:t>
            </a:r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914400"/>
            <a:ext cx="353377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0" y="3276600"/>
            <a:ext cx="390525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71600" y="4267200"/>
            <a:ext cx="55054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43000" y="5715000"/>
            <a:ext cx="63912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Matched Filter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10600" cy="5364163"/>
          </a:xfrm>
        </p:spPr>
        <p:txBody>
          <a:bodyPr/>
          <a:lstStyle/>
          <a:p>
            <a:r>
              <a:rPr lang="en-IN" dirty="0" smtClean="0"/>
              <a:t>For real signal g(t)                            thus equation become  </a:t>
            </a:r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Thus impulse response of optimum filter is time reversed and delayed version of input signal g(t).</a:t>
            </a:r>
          </a:p>
          <a:p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6200" y="914400"/>
            <a:ext cx="20955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1752600"/>
            <a:ext cx="6657975" cy="234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/>
          <a:lstStyle/>
          <a:p>
            <a:r>
              <a:rPr lang="en-IN" dirty="0" smtClean="0"/>
              <a:t>Properties of Matched Filter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763000" cy="5287963"/>
          </a:xfrm>
        </p:spPr>
        <p:txBody>
          <a:bodyPr/>
          <a:lstStyle/>
          <a:p>
            <a:r>
              <a:rPr lang="en-IN" i="1" dirty="0" smtClean="0"/>
              <a:t>The peak pulse signal to noise ratio of matched filter depends on ratio of signal energy to power spectral density of the white noise at the filter input.</a:t>
            </a:r>
          </a:p>
          <a:p>
            <a:r>
              <a:rPr lang="en-IN" dirty="0" smtClean="0"/>
              <a:t>To prove above property, </a:t>
            </a:r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At t=T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3429000"/>
            <a:ext cx="523875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0" y="4876800"/>
            <a:ext cx="563880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Properties of Matched Filter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763000" cy="5211763"/>
          </a:xfrm>
        </p:spPr>
        <p:txBody>
          <a:bodyPr/>
          <a:lstStyle/>
          <a:p>
            <a:r>
              <a:rPr lang="en-IN" dirty="0" smtClean="0"/>
              <a:t>The signal energy E of pulse signal can be defined as</a:t>
            </a:r>
          </a:p>
          <a:p>
            <a:endParaRPr lang="en-IN" dirty="0" smtClean="0"/>
          </a:p>
          <a:p>
            <a:r>
              <a:rPr lang="en-IN" dirty="0" smtClean="0"/>
              <a:t>Hence,                         Thus,</a:t>
            </a:r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i="1" dirty="0" smtClean="0"/>
              <a:t>The maximum efficiency does not depends on waveform of input signal g(t).</a:t>
            </a:r>
            <a:endParaRPr lang="en-US" i="1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/>
          <a:srcRect r="6757" b="17347"/>
          <a:stretch>
            <a:fillRect/>
          </a:stretch>
        </p:blipFill>
        <p:spPr bwMode="auto">
          <a:xfrm>
            <a:off x="990600" y="1447800"/>
            <a:ext cx="52578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33600" y="2667000"/>
            <a:ext cx="1905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4"/>
          <a:srcRect r="8807" b="32444"/>
          <a:stretch>
            <a:fillRect/>
          </a:stretch>
        </p:blipFill>
        <p:spPr bwMode="auto">
          <a:xfrm>
            <a:off x="5029200" y="2514600"/>
            <a:ext cx="388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362200" y="3276600"/>
            <a:ext cx="3933825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Line Codes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5943600"/>
            <a:ext cx="8229600" cy="685801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AutoNum type="alphaLcParenBoth"/>
            </a:pPr>
            <a:r>
              <a:rPr lang="en-IN" dirty="0" err="1" smtClean="0"/>
              <a:t>Unipolar</a:t>
            </a:r>
            <a:r>
              <a:rPr lang="en-IN" dirty="0" smtClean="0"/>
              <a:t> NRZ (b) polar NRZ (c) </a:t>
            </a:r>
            <a:r>
              <a:rPr lang="en-IN" dirty="0" err="1" smtClean="0"/>
              <a:t>unipolar</a:t>
            </a:r>
            <a:r>
              <a:rPr lang="en-IN" dirty="0" smtClean="0"/>
              <a:t> RZ  (d) bipolar RZ</a:t>
            </a:r>
          </a:p>
          <a:p>
            <a:pPr marL="514350" indent="-514350">
              <a:buNone/>
            </a:pPr>
            <a:r>
              <a:rPr lang="en-IN" dirty="0" smtClean="0"/>
              <a:t> (e) Manchester code</a:t>
            </a:r>
            <a:endParaRPr lang="en-US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/>
          <a:srcRect l="7111" r="14667"/>
          <a:stretch>
            <a:fillRect/>
          </a:stretch>
        </p:blipFill>
        <p:spPr bwMode="auto">
          <a:xfrm>
            <a:off x="609600" y="533400"/>
            <a:ext cx="67056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IN" b="1" dirty="0" smtClean="0"/>
              <a:t>Differential Encoding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0" y="3733800"/>
            <a:ext cx="2590800" cy="609601"/>
          </a:xfrm>
        </p:spPr>
        <p:txBody>
          <a:bodyPr/>
          <a:lstStyle/>
          <a:p>
            <a:pPr>
              <a:buNone/>
            </a:pPr>
            <a:r>
              <a:rPr lang="en-IN" dirty="0" err="1" smtClean="0"/>
              <a:t>Unipolar</a:t>
            </a:r>
            <a:r>
              <a:rPr lang="en-IN" dirty="0" smtClean="0"/>
              <a:t> NRZ</a:t>
            </a:r>
            <a:endParaRPr lang="en-US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371600"/>
            <a:ext cx="86868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Straight Arrow Connector 5"/>
          <p:cNvCxnSpPr/>
          <p:nvPr/>
        </p:nvCxnSpPr>
        <p:spPr>
          <a:xfrm flipV="1">
            <a:off x="3581400" y="1676400"/>
            <a:ext cx="381000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4076700" y="1714500"/>
            <a:ext cx="304800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3886994" y="1828006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>
            <a:off x="4344194" y="1828006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IN" dirty="0" smtClean="0"/>
              <a:t>Inter symbol Interference (ISI)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429000"/>
            <a:ext cx="8458200" cy="3200400"/>
          </a:xfrm>
        </p:spPr>
        <p:txBody>
          <a:bodyPr/>
          <a:lstStyle/>
          <a:p>
            <a:r>
              <a:rPr lang="en-IN" dirty="0" smtClean="0"/>
              <a:t>Incoming binary sequence </a:t>
            </a:r>
            <a:r>
              <a:rPr lang="en-IN" dirty="0" err="1" smtClean="0"/>
              <a:t>b</a:t>
            </a:r>
            <a:r>
              <a:rPr lang="en-IN" baseline="-25000" dirty="0" err="1" smtClean="0"/>
              <a:t>k</a:t>
            </a:r>
            <a:r>
              <a:rPr lang="en-IN" baseline="-25000" dirty="0" smtClean="0"/>
              <a:t> </a:t>
            </a:r>
            <a:r>
              <a:rPr lang="en-IN" dirty="0" smtClean="0"/>
              <a:t>consists of 1 and 0, each of duration T</a:t>
            </a:r>
            <a:r>
              <a:rPr lang="en-IN" baseline="-25000" dirty="0" smtClean="0"/>
              <a:t>b.</a:t>
            </a:r>
            <a:endParaRPr lang="en-IN" dirty="0" smtClean="0"/>
          </a:p>
          <a:p>
            <a:r>
              <a:rPr lang="en-IN" dirty="0" smtClean="0"/>
              <a:t>PAM modulator maps </a:t>
            </a:r>
            <a:r>
              <a:rPr lang="en-IN" dirty="0" err="1" smtClean="0"/>
              <a:t>b</a:t>
            </a:r>
            <a:r>
              <a:rPr lang="en-IN" baseline="-25000" dirty="0" err="1" smtClean="0"/>
              <a:t>k</a:t>
            </a:r>
            <a:r>
              <a:rPr lang="en-IN" dirty="0" smtClean="0"/>
              <a:t> as </a:t>
            </a:r>
            <a:r>
              <a:rPr lang="en-IN" dirty="0" err="1" smtClean="0"/>
              <a:t>a</a:t>
            </a:r>
            <a:r>
              <a:rPr lang="en-IN" baseline="-25000" dirty="0" err="1" smtClean="0"/>
              <a:t>k</a:t>
            </a:r>
            <a:endParaRPr lang="en-IN" baseline="-25000" dirty="0" smtClean="0"/>
          </a:p>
          <a:p>
            <a:endParaRPr lang="en-IN" baseline="-25000" dirty="0" smtClean="0"/>
          </a:p>
          <a:p>
            <a:endParaRPr lang="en-IN" baseline="-25000" dirty="0" smtClean="0"/>
          </a:p>
          <a:p>
            <a:endParaRPr lang="en-IN" baseline="-25000" dirty="0" smtClean="0"/>
          </a:p>
          <a:p>
            <a:endParaRPr lang="en-US" baseline="-25000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71600"/>
            <a:ext cx="9144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8400" y="4953000"/>
            <a:ext cx="4953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62200" y="6200775"/>
            <a:ext cx="371475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Inter symbol Interference (ISI)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610600" cy="5211763"/>
          </a:xfrm>
        </p:spPr>
        <p:txBody>
          <a:bodyPr/>
          <a:lstStyle/>
          <a:p>
            <a:r>
              <a:rPr lang="en-IN" dirty="0" smtClean="0"/>
              <a:t>The receive filter output y(t) can be written as</a:t>
            </a:r>
          </a:p>
          <a:p>
            <a:endParaRPr lang="en-IN" dirty="0" smtClean="0"/>
          </a:p>
          <a:p>
            <a:r>
              <a:rPr lang="en-IN" dirty="0" smtClean="0"/>
              <a:t>Where </a:t>
            </a:r>
            <a:r>
              <a:rPr lang="el-GR" dirty="0" smtClean="0"/>
              <a:t>μ</a:t>
            </a:r>
            <a:r>
              <a:rPr lang="en-IN" dirty="0" smtClean="0"/>
              <a:t> is scaling factor. </a:t>
            </a:r>
          </a:p>
          <a:p>
            <a:endParaRPr lang="en-IN" dirty="0" smtClean="0"/>
          </a:p>
          <a:p>
            <a:r>
              <a:rPr lang="en-IN" dirty="0" smtClean="0"/>
              <a:t>Pulse p(t) is normalized by setting p(0)=1.In frequency domain</a:t>
            </a:r>
          </a:p>
          <a:p>
            <a:endParaRPr lang="en-IN" dirty="0" smtClean="0"/>
          </a:p>
          <a:p>
            <a:r>
              <a:rPr lang="en-IN" dirty="0" smtClean="0"/>
              <a:t>The receiver output y(t) is sampled at time </a:t>
            </a:r>
            <a:r>
              <a:rPr lang="en-IN" dirty="0" err="1" smtClean="0"/>
              <a:t>t</a:t>
            </a:r>
            <a:r>
              <a:rPr lang="en-IN" baseline="-25000" dirty="0" err="1" smtClean="0"/>
              <a:t>i</a:t>
            </a:r>
            <a:r>
              <a:rPr lang="en-IN" dirty="0" smtClean="0"/>
              <a:t>=</a:t>
            </a:r>
            <a:r>
              <a:rPr lang="en-IN" dirty="0" err="1" smtClean="0"/>
              <a:t>iT</a:t>
            </a:r>
            <a:r>
              <a:rPr lang="en-IN" baseline="-25000" dirty="0" err="1" smtClean="0"/>
              <a:t>b</a:t>
            </a:r>
            <a:endParaRPr lang="en-IN" baseline="-25000" dirty="0" smtClean="0"/>
          </a:p>
          <a:p>
            <a:endParaRPr lang="en-US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1143000"/>
            <a:ext cx="53530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0800" y="2514600"/>
            <a:ext cx="41338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14600" y="4114800"/>
            <a:ext cx="35528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581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52600" y="5181600"/>
            <a:ext cx="4800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868362"/>
          </a:xfrm>
        </p:spPr>
        <p:txBody>
          <a:bodyPr/>
          <a:lstStyle/>
          <a:p>
            <a:r>
              <a:rPr lang="en-IN" dirty="0" err="1" smtClean="0"/>
              <a:t>Nyquist</a:t>
            </a:r>
            <a:r>
              <a:rPr lang="en-IN" dirty="0" smtClean="0"/>
              <a:t> Criterion for zero ISI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458200" cy="5410200"/>
          </a:xfrm>
        </p:spPr>
        <p:txBody>
          <a:bodyPr/>
          <a:lstStyle/>
          <a:p>
            <a:endParaRPr lang="en-IN" dirty="0" smtClean="0"/>
          </a:p>
          <a:p>
            <a:r>
              <a:rPr lang="en-IN" dirty="0" smtClean="0"/>
              <a:t>If p(t) satisfy above condition ,then</a:t>
            </a:r>
          </a:p>
          <a:p>
            <a:endParaRPr lang="en-IN" dirty="0" smtClean="0"/>
          </a:p>
          <a:p>
            <a:r>
              <a:rPr lang="en-IN" dirty="0" smtClean="0"/>
              <a:t>Above equation indicates zero ISI.</a:t>
            </a:r>
          </a:p>
          <a:p>
            <a:r>
              <a:rPr lang="en-IN" dirty="0" smtClean="0"/>
              <a:t>Sampling in time domain produces periodicity in frequency domain</a:t>
            </a:r>
          </a:p>
          <a:p>
            <a:endParaRPr lang="en-IN" dirty="0" smtClean="0"/>
          </a:p>
          <a:p>
            <a:r>
              <a:rPr lang="en-IN" dirty="0" smtClean="0"/>
              <a:t>Where                  is bit rate.</a:t>
            </a:r>
            <a:endParaRPr lang="en-US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685800"/>
            <a:ext cx="46196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71800" y="2362200"/>
            <a:ext cx="17621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62201" y="4495801"/>
            <a:ext cx="3505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05000" y="5257800"/>
            <a:ext cx="14573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606" name="Picture 6"/>
          <p:cNvPicPr>
            <a:picLocks noChangeAspect="1" noChangeArrowheads="1"/>
          </p:cNvPicPr>
          <p:nvPr/>
        </p:nvPicPr>
        <p:blipFill>
          <a:blip r:embed="rId6"/>
          <a:srcRect t="6667" b="13333"/>
          <a:stretch>
            <a:fillRect/>
          </a:stretch>
        </p:blipFill>
        <p:spPr bwMode="auto">
          <a:xfrm>
            <a:off x="685800" y="5715000"/>
            <a:ext cx="78867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IN" dirty="0" err="1" smtClean="0"/>
              <a:t>Nyquist</a:t>
            </a:r>
            <a:r>
              <a:rPr lang="en-IN" dirty="0" smtClean="0"/>
              <a:t> Criterion for zero ISI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562600"/>
          </a:xfrm>
        </p:spPr>
        <p:txBody>
          <a:bodyPr/>
          <a:lstStyle/>
          <a:p>
            <a:r>
              <a:rPr lang="en-IN" dirty="0" smtClean="0"/>
              <a:t>Let m=</a:t>
            </a:r>
            <a:r>
              <a:rPr lang="en-IN" dirty="0" err="1" smtClean="0"/>
              <a:t>i</a:t>
            </a:r>
            <a:r>
              <a:rPr lang="en-IN" dirty="0" smtClean="0"/>
              <a:t>-k, then </a:t>
            </a:r>
            <a:r>
              <a:rPr lang="en-IN" dirty="0" err="1" smtClean="0"/>
              <a:t>i</a:t>
            </a:r>
            <a:r>
              <a:rPr lang="en-IN" dirty="0" smtClean="0"/>
              <a:t>=k corresponds to m=0 and likewise </a:t>
            </a:r>
            <a:r>
              <a:rPr lang="en-IN" dirty="0" err="1" smtClean="0"/>
              <a:t>i≠k</a:t>
            </a:r>
            <a:r>
              <a:rPr lang="en-IN" dirty="0" smtClean="0"/>
              <a:t> corresponds to m≠0. imposing these conditions we get</a:t>
            </a:r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Thus,                                ==         = p(0)</a:t>
            </a:r>
          </a:p>
          <a:p>
            <a:pPr>
              <a:buNone/>
            </a:pPr>
            <a:r>
              <a:rPr lang="en-IN" dirty="0" smtClean="0"/>
              <a:t>                                    or</a:t>
            </a:r>
          </a:p>
          <a:p>
            <a:pPr>
              <a:buNone/>
            </a:pPr>
            <a:r>
              <a:rPr lang="en-IN" dirty="0" smtClean="0"/>
              <a:t>Since p(0)=1 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2627" r="6732" b="9333"/>
          <a:stretch>
            <a:fillRect/>
          </a:stretch>
        </p:blipFill>
        <p:spPr bwMode="auto">
          <a:xfrm>
            <a:off x="1981200" y="2438400"/>
            <a:ext cx="5257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 b="15217"/>
          <a:stretch>
            <a:fillRect/>
          </a:stretch>
        </p:blipFill>
        <p:spPr bwMode="auto">
          <a:xfrm>
            <a:off x="1524000" y="3733800"/>
            <a:ext cx="313372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53000" y="3886200"/>
            <a:ext cx="7905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/>
          <a:srcRect b="13978"/>
          <a:stretch>
            <a:fillRect/>
          </a:stretch>
        </p:blipFill>
        <p:spPr bwMode="auto">
          <a:xfrm>
            <a:off x="2362200" y="4876800"/>
            <a:ext cx="35909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Ideal </a:t>
            </a:r>
            <a:r>
              <a:rPr lang="en-IN" dirty="0" err="1" smtClean="0"/>
              <a:t>Nyquist</a:t>
            </a:r>
            <a:r>
              <a:rPr lang="en-IN" dirty="0" smtClean="0"/>
              <a:t> Channel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124200"/>
            <a:ext cx="8382000" cy="2133600"/>
          </a:xfrm>
        </p:spPr>
        <p:txBody>
          <a:bodyPr/>
          <a:lstStyle/>
          <a:p>
            <a:pPr>
              <a:buNone/>
            </a:pPr>
            <a:endParaRPr lang="en-IN" dirty="0" smtClean="0"/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914400"/>
            <a:ext cx="539115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228600" y="2590800"/>
            <a:ext cx="8686800" cy="2971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I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IN" sz="3200" dirty="0" smtClean="0"/>
              <a:t>Where </a:t>
            </a:r>
            <a:r>
              <a:rPr lang="en-IN" sz="3200" dirty="0" err="1" smtClean="0"/>
              <a:t>rect</a:t>
            </a:r>
            <a:r>
              <a:rPr lang="en-IN" sz="3200" dirty="0" smtClean="0"/>
              <a:t>(f) is rectangular function of unit amplitude and overall system bandwidth is given by W= </a:t>
            </a:r>
            <a:r>
              <a:rPr lang="en-IN" sz="3200" dirty="0" err="1" smtClean="0"/>
              <a:t>R</a:t>
            </a:r>
            <a:r>
              <a:rPr lang="en-IN" sz="3200" baseline="-25000" dirty="0" err="1" smtClean="0"/>
              <a:t>b</a:t>
            </a:r>
            <a:r>
              <a:rPr lang="en-IN" sz="3200" dirty="0" smtClean="0"/>
              <a:t>/2 = 1/2T</a:t>
            </a:r>
            <a:r>
              <a:rPr lang="en-IN" sz="3200" baseline="-25000" dirty="0" smtClean="0"/>
              <a:t>b, </a:t>
            </a:r>
            <a:r>
              <a:rPr lang="en-IN" sz="3200" dirty="0" smtClean="0"/>
              <a:t>thus for zero ISI no frequency component should exceed half of bit rate.</a:t>
            </a:r>
            <a:endParaRPr lang="en-IN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Time domain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IN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I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I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600" y="4953000"/>
            <a:ext cx="2895600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/>
          <a:lstStyle/>
          <a:p>
            <a:pPr algn="just"/>
            <a:r>
              <a:rPr lang="en-IN" dirty="0" smtClean="0"/>
              <a:t>       P(f)                                P(t)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0591799"/>
            <a:ext cx="11525250" cy="487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 l="1802" t="1389"/>
          <a:stretch>
            <a:fillRect/>
          </a:stretch>
        </p:blipFill>
        <p:spPr bwMode="auto">
          <a:xfrm>
            <a:off x="381000" y="609600"/>
            <a:ext cx="8305800" cy="5943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674</TotalTime>
  <Words>485</Words>
  <Application>Microsoft Office PowerPoint</Application>
  <PresentationFormat>On-screen Show (4:3)</PresentationFormat>
  <Paragraphs>102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Baseband Pulse Transmission </vt:lpstr>
      <vt:lpstr>Line Codes</vt:lpstr>
      <vt:lpstr>Differential Encoding</vt:lpstr>
      <vt:lpstr>Inter symbol Interference (ISI)</vt:lpstr>
      <vt:lpstr>Inter symbol Interference (ISI)</vt:lpstr>
      <vt:lpstr>Nyquist Criterion for zero ISI</vt:lpstr>
      <vt:lpstr>Nyquist Criterion for zero ISI</vt:lpstr>
      <vt:lpstr>Ideal Nyquist Channel</vt:lpstr>
      <vt:lpstr>       P(f)                                P(t)</vt:lpstr>
      <vt:lpstr>Raised Cosine Spectrum</vt:lpstr>
      <vt:lpstr>Raised Cosine Spectrum</vt:lpstr>
      <vt:lpstr>Matched Filter</vt:lpstr>
      <vt:lpstr>Matched Filter</vt:lpstr>
      <vt:lpstr>Matched Filter</vt:lpstr>
      <vt:lpstr>Matched Filter</vt:lpstr>
      <vt:lpstr>Matched Filter</vt:lpstr>
      <vt:lpstr>Properties of Matched Filter</vt:lpstr>
      <vt:lpstr>Properties of Matched Filter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Pulse Modulation</dc:title>
  <dc:creator>DELL</dc:creator>
  <cp:lastModifiedBy>Windows User</cp:lastModifiedBy>
  <cp:revision>88</cp:revision>
  <dcterms:created xsi:type="dcterms:W3CDTF">2006-08-16T00:00:00Z</dcterms:created>
  <dcterms:modified xsi:type="dcterms:W3CDTF">2020-04-18T04:33:28Z</dcterms:modified>
</cp:coreProperties>
</file>